
<file path=[Content_Types].xml><?xml version="1.0" encoding="utf-8"?>
<Types xmlns="http://schemas.openxmlformats.org/package/2006/content-types">
  <Default Extension="avi" ContentType="video/x-msvideo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20" r:id="rId1"/>
  </p:sldMasterIdLst>
  <p:sldIdLst>
    <p:sldId id="287" r:id="rId2"/>
    <p:sldId id="563" r:id="rId3"/>
    <p:sldId id="584" r:id="rId4"/>
    <p:sldId id="615" r:id="rId5"/>
    <p:sldId id="602" r:id="rId6"/>
    <p:sldId id="616" r:id="rId7"/>
    <p:sldId id="603" r:id="rId8"/>
    <p:sldId id="608" r:id="rId9"/>
    <p:sldId id="610" r:id="rId10"/>
    <p:sldId id="613" r:id="rId11"/>
    <p:sldId id="599" r:id="rId12"/>
    <p:sldId id="611" r:id="rId13"/>
    <p:sldId id="604" r:id="rId14"/>
    <p:sldId id="605" r:id="rId15"/>
    <p:sldId id="607" r:id="rId16"/>
    <p:sldId id="614" r:id="rId17"/>
    <p:sldId id="606" r:id="rId18"/>
  </p:sldIdLst>
  <p:sldSz cx="9906000" cy="6858000" type="A4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libri Light" panose="020F0302020204030204" pitchFamily="34" charset="0"/>
      <p:regular r:id="rId23"/>
      <p:italic r:id="rId24"/>
    </p:embeddedFont>
    <p:embeddedFont>
      <p:font typeface="맑은 고딕" panose="020B0503020000020004" pitchFamily="50" charset="-127"/>
      <p:regular r:id="rId25"/>
      <p:bold r:id="rId2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EBFF"/>
    <a:srgbClr val="2D4B2B"/>
    <a:srgbClr val="3D643A"/>
    <a:srgbClr val="1D301C"/>
    <a:srgbClr val="F66A81"/>
    <a:srgbClr val="FBB3BF"/>
    <a:srgbClr val="F995A6"/>
    <a:srgbClr val="664E59"/>
    <a:srgbClr val="896977"/>
    <a:srgbClr val="5541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18" autoAdjust="0"/>
    <p:restoredTop sz="96163" autoAdjust="0"/>
  </p:normalViewPr>
  <p:slideViewPr>
    <p:cSldViewPr snapToGrid="0">
      <p:cViewPr varScale="1">
        <p:scale>
          <a:sx n="81" d="100"/>
          <a:sy n="81" d="100"/>
        </p:scale>
        <p:origin x="1147" y="24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0.jpg>
</file>

<file path=ppt/media/image11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media/media1.avi>
</file>

<file path=ppt/media/media2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2021-02-01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402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2021-02-01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74353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4" y="365125"/>
            <a:ext cx="2135981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40" y="365125"/>
            <a:ext cx="6284119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2021-02-01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01331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2021-02-01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05156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81" y="1709744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81" y="4589469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2021-02-01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2327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2021-02-01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9549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30" y="365129"/>
            <a:ext cx="8543925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2021-02-01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4304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2021-02-01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93629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2021-02-01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30422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30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31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30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2021-02-01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6754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30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31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dirty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30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2021-02-01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72667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40" y="365129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40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6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2021-02-01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5" y="6356356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6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430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5" Type="http://schemas.openxmlformats.org/officeDocument/2006/relationships/image" Target="../media/image7.png"/><Relationship Id="rId4" Type="http://schemas.openxmlformats.org/officeDocument/2006/relationships/image" Target="../media/image1.jp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5" Type="http://schemas.openxmlformats.org/officeDocument/2006/relationships/image" Target="../media/image8.png"/><Relationship Id="rId4" Type="http://schemas.openxmlformats.org/officeDocument/2006/relationships/image" Target="../media/image1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jp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/>
          <p:cNvSpPr/>
          <p:nvPr/>
        </p:nvSpPr>
        <p:spPr>
          <a:xfrm>
            <a:off x="2550127" y="2781199"/>
            <a:ext cx="4938451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5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2 </a:t>
            </a:r>
            <a:r>
              <a:rPr lang="ko-KR" altLang="en-US" sz="25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조 </a:t>
            </a:r>
            <a:endParaRPr lang="en-US" altLang="ko-KR" sz="2500" spc="-15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3029526" y="3661416"/>
            <a:ext cx="397965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200" spc="-150" dirty="0">
                <a:latin typeface="+mn-ea"/>
              </a:rPr>
              <a:t>5</a:t>
            </a:r>
            <a:r>
              <a:rPr lang="ko-KR" altLang="en-US" sz="1200" spc="-150" dirty="0">
                <a:latin typeface="+mn-ea"/>
              </a:rPr>
              <a:t>주차</a:t>
            </a:r>
            <a:endParaRPr lang="en-US" altLang="ko-KR" sz="1200" spc="-150" dirty="0">
              <a:latin typeface="+mn-ea"/>
            </a:endParaRPr>
          </a:p>
        </p:txBody>
      </p:sp>
      <p:cxnSp>
        <p:nvCxnSpPr>
          <p:cNvPr id="3" name="직선 연결선 2"/>
          <p:cNvCxnSpPr/>
          <p:nvPr/>
        </p:nvCxnSpPr>
        <p:spPr>
          <a:xfrm>
            <a:off x="4778285" y="3499587"/>
            <a:ext cx="482138" cy="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/>
          <p:cNvSpPr/>
          <p:nvPr/>
        </p:nvSpPr>
        <p:spPr>
          <a:xfrm>
            <a:off x="2900449" y="288303"/>
            <a:ext cx="3979655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3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5</a:t>
            </a:r>
            <a:r>
              <a:rPr lang="ko-KR" altLang="en-US" sz="23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주차 발표</a:t>
            </a:r>
            <a:endParaRPr lang="en-US" altLang="ko-KR" sz="2300" spc="-15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6858581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2925387" y="274653"/>
            <a:ext cx="3979655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300" b="0" i="0" u="none" strike="noStrike" kern="1200" cap="none" spc="-15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kumimoji="0" lang="ko-KR" altLang="en-US" sz="2300" b="0" i="0" u="none" strike="noStrike" kern="1200" cap="none" spc="-15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영상 인식</a:t>
            </a:r>
            <a:endParaRPr kumimoji="0" lang="en-US" altLang="ko-KR" sz="2300" b="0" i="0" u="none" strike="noStrike" kern="1200" cap="none" spc="-15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AB10A5B-C048-4E9A-99E0-8A5A43326A9F}"/>
              </a:ext>
            </a:extLst>
          </p:cNvPr>
          <p:cNvSpPr txBox="1"/>
          <p:nvPr/>
        </p:nvSpPr>
        <p:spPr>
          <a:xfrm>
            <a:off x="1519679" y="970428"/>
            <a:ext cx="68666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Opencv</a:t>
            </a:r>
            <a:r>
              <a:rPr lang="en-US" altLang="ko-KR" dirty="0"/>
              <a:t> </a:t>
            </a:r>
            <a:r>
              <a:rPr lang="ko-KR" altLang="en-US" dirty="0"/>
              <a:t>인공지능 라이브러리를 활용해 카메라 영상으로 얼굴 인식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79011B8-5DCA-45C9-A959-F9D08A25DD6A}"/>
              </a:ext>
            </a:extLst>
          </p:cNvPr>
          <p:cNvSpPr/>
          <p:nvPr/>
        </p:nvSpPr>
        <p:spPr>
          <a:xfrm>
            <a:off x="4350406" y="6411724"/>
            <a:ext cx="1428225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300" spc="-15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  <a:ea typeface="+mj-ea"/>
              </a:rPr>
              <a:t>-9-</a:t>
            </a:r>
            <a:endParaRPr kumimoji="0" lang="en-US" altLang="ko-KR" sz="2300" b="0" i="0" u="none" strike="noStrike" kern="1200" cap="none" spc="-15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+mj-ea"/>
              <a:ea typeface="+mj-ea"/>
            </a:endParaRPr>
          </a:p>
        </p:txBody>
      </p:sp>
      <p:pic>
        <p:nvPicPr>
          <p:cNvPr id="9" name="그림 8" descr="텍스트, 전자기기, 디스플레이, 컴퓨터이(가) 표시된 사진&#10;&#10;자동 생성된 설명">
            <a:extLst>
              <a:ext uri="{FF2B5EF4-FFF2-40B4-BE49-F238E27FC236}">
                <a16:creationId xmlns:a16="http://schemas.microsoft.com/office/drawing/2014/main" id="{A268B689-2E67-4177-8FED-FFBB7B1DE81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78" t="-6508" r="40099" b="32160"/>
          <a:stretch/>
        </p:blipFill>
        <p:spPr>
          <a:xfrm>
            <a:off x="2807488" y="1005779"/>
            <a:ext cx="3855563" cy="5098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8214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2925387" y="274653"/>
            <a:ext cx="3979655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300" b="0" i="0" u="none" strike="noStrike" kern="1200" cap="none" spc="-15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kumimoji="0" lang="ko-KR" altLang="en-US" sz="2300" b="0" i="0" u="none" strike="noStrike" kern="1200" cap="none" spc="-15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영상 인식</a:t>
            </a:r>
            <a:endParaRPr kumimoji="0" lang="en-US" altLang="ko-KR" sz="2300" b="0" i="0" u="none" strike="noStrike" kern="1200" cap="none" spc="-15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AB10A5B-C048-4E9A-99E0-8A5A43326A9F}"/>
              </a:ext>
            </a:extLst>
          </p:cNvPr>
          <p:cNvSpPr txBox="1"/>
          <p:nvPr/>
        </p:nvSpPr>
        <p:spPr>
          <a:xfrm>
            <a:off x="1481893" y="964004"/>
            <a:ext cx="68666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Opencv</a:t>
            </a:r>
            <a:r>
              <a:rPr lang="en-US" altLang="ko-KR" dirty="0"/>
              <a:t> </a:t>
            </a:r>
            <a:r>
              <a:rPr lang="ko-KR" altLang="en-US" dirty="0"/>
              <a:t>인공지능 라이브러리를 활용해 카메라 영상으로 얼굴 인식</a:t>
            </a:r>
          </a:p>
        </p:txBody>
      </p:sp>
      <p:pic>
        <p:nvPicPr>
          <p:cNvPr id="2" name="[SHANA]KakaoTalk_20210201_142334516">
            <a:hlinkClick r:id="" action="ppaction://media"/>
            <a:extLst>
              <a:ext uri="{FF2B5EF4-FFF2-40B4-BE49-F238E27FC236}">
                <a16:creationId xmlns:a16="http://schemas.microsoft.com/office/drawing/2014/main" id="{7D0A5E0C-D843-479D-9C5D-68AC21F74AA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47896" y="1435010"/>
            <a:ext cx="8610207" cy="4843242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BF462206-25F8-4F54-AB93-2EED9B182A15}"/>
              </a:ext>
            </a:extLst>
          </p:cNvPr>
          <p:cNvSpPr/>
          <p:nvPr/>
        </p:nvSpPr>
        <p:spPr>
          <a:xfrm>
            <a:off x="4350406" y="6411724"/>
            <a:ext cx="1428225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300" spc="-15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  <a:ea typeface="+mj-ea"/>
              </a:rPr>
              <a:t>- 10 -</a:t>
            </a:r>
            <a:endParaRPr kumimoji="0" lang="en-US" altLang="ko-KR" sz="2300" b="0" i="0" u="none" strike="noStrike" kern="1200" cap="none" spc="-15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411763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78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2925387" y="274653"/>
            <a:ext cx="3979655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300" spc="-150" dirty="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kumimoji="0" lang="en-US" altLang="ko-KR" sz="2300" b="0" i="0" u="none" strike="noStrike" kern="1200" cap="none" spc="-15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kumimoji="0" lang="ko-KR" altLang="en-US" sz="2300" b="0" i="0" u="none" strike="noStrike" kern="1200" cap="none" spc="-15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음성 인식</a:t>
            </a:r>
            <a:endParaRPr kumimoji="0" lang="en-US" altLang="ko-KR" sz="2300" b="0" i="0" u="none" strike="noStrike" kern="1200" cap="none" spc="-15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2930AAF8-B68E-4D57-B715-122A787D2AC9}"/>
              </a:ext>
            </a:extLst>
          </p:cNvPr>
          <p:cNvSpPr/>
          <p:nvPr/>
        </p:nvSpPr>
        <p:spPr>
          <a:xfrm>
            <a:off x="4350406" y="6411724"/>
            <a:ext cx="1428225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300" spc="-15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  <a:ea typeface="+mj-ea"/>
              </a:rPr>
              <a:t>- 11 -</a:t>
            </a:r>
            <a:endParaRPr kumimoji="0" lang="en-US" altLang="ko-KR" sz="2300" b="0" i="0" u="none" strike="noStrike" kern="1200" cap="none" spc="-15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+mj-ea"/>
              <a:ea typeface="+mj-e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65BFF77-BC0B-44AD-B363-062EB9D0A114}"/>
              </a:ext>
            </a:extLst>
          </p:cNvPr>
          <p:cNvSpPr txBox="1"/>
          <p:nvPr/>
        </p:nvSpPr>
        <p:spPr>
          <a:xfrm>
            <a:off x="809841" y="1002551"/>
            <a:ext cx="8210746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import </a:t>
            </a:r>
            <a:r>
              <a:rPr lang="en-US" altLang="ko-KR" dirty="0" err="1"/>
              <a:t>os</a:t>
            </a:r>
            <a:endParaRPr lang="en-US" altLang="ko-KR" dirty="0"/>
          </a:p>
          <a:p>
            <a:r>
              <a:rPr lang="en-US" altLang="ko-KR" dirty="0"/>
              <a:t>from </a:t>
            </a:r>
            <a:r>
              <a:rPr lang="en-US" altLang="ko-KR" dirty="0" err="1"/>
              <a:t>google.cloud</a:t>
            </a:r>
            <a:r>
              <a:rPr lang="en-US" altLang="ko-KR" dirty="0"/>
              <a:t> import speech</a:t>
            </a:r>
          </a:p>
          <a:p>
            <a:r>
              <a:rPr lang="en-US" altLang="ko-KR" dirty="0"/>
              <a:t>#from </a:t>
            </a:r>
            <a:r>
              <a:rPr lang="en-US" altLang="ko-KR" dirty="0" err="1"/>
              <a:t>google.cloud.speech</a:t>
            </a:r>
            <a:r>
              <a:rPr lang="en-US" altLang="ko-KR" dirty="0"/>
              <a:t> import </a:t>
            </a:r>
            <a:r>
              <a:rPr lang="en-US" altLang="ko-KR" dirty="0" err="1"/>
              <a:t>enums</a:t>
            </a:r>
            <a:endParaRPr lang="en-US" altLang="ko-KR" dirty="0"/>
          </a:p>
          <a:p>
            <a:r>
              <a:rPr lang="en-US" altLang="ko-KR" dirty="0"/>
              <a:t>#from </a:t>
            </a:r>
            <a:r>
              <a:rPr lang="en-US" altLang="ko-KR" dirty="0" err="1"/>
              <a:t>google.cloud.speech</a:t>
            </a:r>
            <a:r>
              <a:rPr lang="en-US" altLang="ko-KR" dirty="0"/>
              <a:t> import types</a:t>
            </a:r>
          </a:p>
          <a:p>
            <a:r>
              <a:rPr lang="en-US" altLang="ko-KR" dirty="0"/>
              <a:t>from </a:t>
            </a:r>
            <a:r>
              <a:rPr lang="en-US" altLang="ko-KR" dirty="0" err="1"/>
              <a:t>micstream</a:t>
            </a:r>
            <a:r>
              <a:rPr lang="en-US" altLang="ko-KR" dirty="0"/>
              <a:t> import </a:t>
            </a:r>
            <a:r>
              <a:rPr lang="en-US" altLang="ko-KR" dirty="0" err="1"/>
              <a:t>MicrophoneStream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import </a:t>
            </a:r>
            <a:r>
              <a:rPr lang="en-US" altLang="ko-KR" dirty="0" err="1"/>
              <a:t>RPi.GPIO</a:t>
            </a:r>
            <a:r>
              <a:rPr lang="en-US" altLang="ko-KR" dirty="0"/>
              <a:t> as GPIO</a:t>
            </a:r>
          </a:p>
          <a:p>
            <a:r>
              <a:rPr lang="en-US" altLang="ko-KR" dirty="0" err="1"/>
              <a:t>os.environ</a:t>
            </a:r>
            <a:r>
              <a:rPr lang="en-US" altLang="ko-KR" dirty="0"/>
              <a:t>["GOOGLE_APPLICATION_CREDENTIALS"] = \</a:t>
            </a:r>
          </a:p>
          <a:p>
            <a:r>
              <a:rPr lang="en-US" altLang="ko-KR" dirty="0"/>
              <a:t>"gc-speech-303006-b7e56f34aba1.json" # </a:t>
            </a:r>
            <a:r>
              <a:rPr lang="ko-KR" altLang="en-US" dirty="0"/>
              <a:t>생성한 파일</a:t>
            </a:r>
            <a:r>
              <a:rPr lang="en-US" altLang="ko-KR" dirty="0"/>
              <a:t>!</a:t>
            </a:r>
          </a:p>
          <a:p>
            <a:endParaRPr lang="en-US" altLang="ko-KR" dirty="0"/>
          </a:p>
          <a:p>
            <a:r>
              <a:rPr lang="en-US" altLang="ko-KR" dirty="0"/>
              <a:t>… </a:t>
            </a:r>
            <a:r>
              <a:rPr lang="ko-KR" altLang="en-US" dirty="0"/>
              <a:t>생략 </a:t>
            </a:r>
            <a:r>
              <a:rPr lang="en-US" altLang="ko-KR" dirty="0"/>
              <a:t>…</a:t>
            </a:r>
          </a:p>
          <a:p>
            <a:r>
              <a:rPr lang="en-US" altLang="ko-KR" dirty="0"/>
              <a:t>	</a:t>
            </a:r>
          </a:p>
          <a:p>
            <a:r>
              <a:rPr lang="en-US" altLang="ko-KR" dirty="0"/>
              <a:t>def serve(text):</a:t>
            </a:r>
          </a:p>
          <a:p>
            <a:r>
              <a:rPr lang="en-US" altLang="ko-KR" dirty="0"/>
              <a:t>    if u'</a:t>
            </a:r>
            <a:r>
              <a:rPr lang="ko-KR" altLang="en-US" dirty="0"/>
              <a:t>불 켜</a:t>
            </a:r>
            <a:r>
              <a:rPr lang="en-US" altLang="ko-KR" dirty="0"/>
              <a:t>' in text:</a:t>
            </a:r>
          </a:p>
          <a:p>
            <a:r>
              <a:rPr lang="en-US" altLang="ko-KR" dirty="0"/>
              <a:t>        </a:t>
            </a:r>
            <a:r>
              <a:rPr lang="en-US" altLang="ko-KR" dirty="0" err="1"/>
              <a:t>os.system</a:t>
            </a:r>
            <a:r>
              <a:rPr lang="en-US" altLang="ko-KR" dirty="0"/>
              <a:t>('mpg321 led_on.wav')</a:t>
            </a:r>
          </a:p>
          <a:p>
            <a:r>
              <a:rPr lang="en-US" altLang="ko-KR" dirty="0"/>
              <a:t>        </a:t>
            </a:r>
            <a:r>
              <a:rPr lang="en-US" altLang="ko-KR" dirty="0" err="1"/>
              <a:t>GPIO.output</a:t>
            </a:r>
            <a:r>
              <a:rPr lang="en-US" altLang="ko-KR" dirty="0"/>
              <a:t>(</a:t>
            </a:r>
            <a:r>
              <a:rPr lang="en-US" altLang="ko-KR" dirty="0" err="1"/>
              <a:t>led_pin</a:t>
            </a:r>
            <a:r>
              <a:rPr lang="en-US" altLang="ko-KR" dirty="0"/>
              <a:t>, True)</a:t>
            </a:r>
          </a:p>
          <a:p>
            <a:r>
              <a:rPr lang="en-US" altLang="ko-KR" dirty="0"/>
              <a:t>    </a:t>
            </a:r>
            <a:r>
              <a:rPr lang="en-US" altLang="ko-KR" dirty="0" err="1"/>
              <a:t>elif</a:t>
            </a:r>
            <a:r>
              <a:rPr lang="en-US" altLang="ko-KR" dirty="0"/>
              <a:t> u'</a:t>
            </a:r>
            <a:r>
              <a:rPr lang="ko-KR" altLang="en-US" dirty="0"/>
              <a:t>불 꺼</a:t>
            </a:r>
            <a:r>
              <a:rPr lang="en-US" altLang="ko-KR" dirty="0"/>
              <a:t>' in text:</a:t>
            </a:r>
          </a:p>
          <a:p>
            <a:r>
              <a:rPr lang="en-US" altLang="ko-KR" dirty="0"/>
              <a:t>        </a:t>
            </a:r>
            <a:r>
              <a:rPr lang="en-US" altLang="ko-KR" dirty="0" err="1"/>
              <a:t>os.system</a:t>
            </a:r>
            <a:r>
              <a:rPr lang="en-US" altLang="ko-KR" dirty="0"/>
              <a:t>('mpg321 led_off.wav')</a:t>
            </a:r>
          </a:p>
          <a:p>
            <a:r>
              <a:rPr lang="en-US" altLang="ko-KR" dirty="0"/>
              <a:t>        </a:t>
            </a:r>
            <a:r>
              <a:rPr lang="en-US" altLang="ko-KR" dirty="0" err="1"/>
              <a:t>GPIO.output</a:t>
            </a:r>
            <a:r>
              <a:rPr lang="en-US" altLang="ko-KR" dirty="0"/>
              <a:t>(</a:t>
            </a:r>
            <a:r>
              <a:rPr lang="en-US" altLang="ko-KR" dirty="0" err="1"/>
              <a:t>led_pin</a:t>
            </a:r>
            <a:r>
              <a:rPr lang="en-US" altLang="ko-KR" dirty="0"/>
              <a:t>, False)</a:t>
            </a:r>
          </a:p>
          <a:p>
            <a:r>
              <a:rPr lang="en-US" altLang="ko-KR" dirty="0"/>
              <a:t>	</a:t>
            </a:r>
            <a:endParaRPr lang="ko-KR" altLang="en-US" dirty="0"/>
          </a:p>
        </p:txBody>
      </p:sp>
      <p:sp>
        <p:nvSpPr>
          <p:cNvPr id="4" name="액자 3">
            <a:extLst>
              <a:ext uri="{FF2B5EF4-FFF2-40B4-BE49-F238E27FC236}">
                <a16:creationId xmlns:a16="http://schemas.microsoft.com/office/drawing/2014/main" id="{7C620ABE-207A-45D7-9EF8-6B814479D601}"/>
              </a:ext>
            </a:extLst>
          </p:cNvPr>
          <p:cNvSpPr/>
          <p:nvPr/>
        </p:nvSpPr>
        <p:spPr>
          <a:xfrm>
            <a:off x="612742" y="4117573"/>
            <a:ext cx="6183983" cy="2294151"/>
          </a:xfrm>
          <a:prstGeom prst="frame">
            <a:avLst>
              <a:gd name="adj1" fmla="val 4281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9810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2925387" y="274653"/>
            <a:ext cx="3979655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300" spc="-150" dirty="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kumimoji="0" lang="en-US" altLang="ko-KR" sz="2300" b="0" i="0" u="none" strike="noStrike" kern="1200" cap="none" spc="-15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kumimoji="0" lang="ko-KR" altLang="en-US" sz="2300" b="0" i="0" u="none" strike="noStrike" kern="1200" cap="none" spc="-15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음성 인식</a:t>
            </a:r>
            <a:endParaRPr kumimoji="0" lang="en-US" altLang="ko-KR" sz="2300" b="0" i="0" u="none" strike="noStrike" kern="1200" cap="none" spc="-15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2930AAF8-B68E-4D57-B715-122A787D2AC9}"/>
              </a:ext>
            </a:extLst>
          </p:cNvPr>
          <p:cNvSpPr/>
          <p:nvPr/>
        </p:nvSpPr>
        <p:spPr>
          <a:xfrm>
            <a:off x="4350406" y="6411724"/>
            <a:ext cx="1428225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300" spc="-15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  <a:ea typeface="+mj-ea"/>
              </a:rPr>
              <a:t>- 12 -</a:t>
            </a:r>
            <a:endParaRPr kumimoji="0" lang="en-US" altLang="ko-KR" sz="2300" b="0" i="0" u="none" strike="noStrike" kern="1200" cap="none" spc="-15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+mj-ea"/>
              <a:ea typeface="+mj-e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65BFF77-BC0B-44AD-B363-062EB9D0A114}"/>
              </a:ext>
            </a:extLst>
          </p:cNvPr>
          <p:cNvSpPr txBox="1"/>
          <p:nvPr/>
        </p:nvSpPr>
        <p:spPr>
          <a:xfrm>
            <a:off x="847627" y="1131217"/>
            <a:ext cx="8210746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def </a:t>
            </a:r>
            <a:r>
              <a:rPr lang="en-US" altLang="ko-KR" dirty="0" err="1"/>
              <a:t>listen_print_loop</a:t>
            </a:r>
            <a:r>
              <a:rPr lang="en-US" altLang="ko-KR" dirty="0"/>
              <a:t>(responses): </a:t>
            </a:r>
          </a:p>
          <a:p>
            <a:endParaRPr lang="en-US" altLang="ko-KR" dirty="0"/>
          </a:p>
          <a:p>
            <a:r>
              <a:rPr lang="en-US" altLang="ko-KR" dirty="0"/>
              <a:t>    for response in responses:</a:t>
            </a:r>
          </a:p>
          <a:p>
            <a:r>
              <a:rPr lang="en-US" altLang="ko-KR" dirty="0"/>
              <a:t>        result = </a:t>
            </a:r>
            <a:r>
              <a:rPr lang="en-US" altLang="ko-KR" dirty="0" err="1"/>
              <a:t>response.results</a:t>
            </a:r>
            <a:r>
              <a:rPr lang="en-US" altLang="ko-KR" dirty="0"/>
              <a:t>[0]</a:t>
            </a:r>
          </a:p>
          <a:p>
            <a:r>
              <a:rPr lang="en-US" altLang="ko-KR" dirty="0"/>
              <a:t>        transcript = </a:t>
            </a:r>
            <a:r>
              <a:rPr lang="en-US" altLang="ko-KR" dirty="0" err="1"/>
              <a:t>result.alternatives</a:t>
            </a:r>
            <a:r>
              <a:rPr lang="en-US" altLang="ko-KR" dirty="0"/>
              <a:t>[0].transcript</a:t>
            </a:r>
          </a:p>
          <a:p>
            <a:endParaRPr lang="en-US" altLang="ko-KR" dirty="0"/>
          </a:p>
          <a:p>
            <a:r>
              <a:rPr lang="en-US" altLang="ko-KR" dirty="0"/>
              <a:t>        print(transcript)</a:t>
            </a:r>
          </a:p>
          <a:p>
            <a:endParaRPr lang="en-US" altLang="ko-KR" dirty="0"/>
          </a:p>
          <a:p>
            <a:r>
              <a:rPr lang="en-US" altLang="ko-KR" dirty="0"/>
              <a:t>        if u'</a:t>
            </a:r>
            <a:r>
              <a:rPr lang="ko-KR" altLang="en-US" dirty="0"/>
              <a:t>종료</a:t>
            </a:r>
            <a:r>
              <a:rPr lang="en-US" altLang="ko-KR" dirty="0"/>
              <a:t>'in transcript or u'</a:t>
            </a:r>
            <a:r>
              <a:rPr lang="ko-KR" altLang="en-US" dirty="0"/>
              <a:t>그만</a:t>
            </a:r>
            <a:r>
              <a:rPr lang="en-US" altLang="ko-KR" dirty="0"/>
              <a:t>'in transcript:</a:t>
            </a:r>
          </a:p>
          <a:p>
            <a:r>
              <a:rPr lang="en-US" altLang="ko-KR" dirty="0"/>
              <a:t>            print('</a:t>
            </a:r>
            <a:r>
              <a:rPr lang="ko-KR" altLang="en-US" dirty="0"/>
              <a:t>종료합니다</a:t>
            </a:r>
            <a:r>
              <a:rPr lang="en-US" altLang="ko-KR" dirty="0"/>
              <a:t>..')</a:t>
            </a:r>
          </a:p>
          <a:p>
            <a:r>
              <a:rPr lang="en-US" altLang="ko-KR" dirty="0"/>
              <a:t>            break		</a:t>
            </a:r>
          </a:p>
          <a:p>
            <a:r>
              <a:rPr lang="en-US" altLang="ko-KR" dirty="0"/>
              <a:t>            </a:t>
            </a:r>
          </a:p>
          <a:p>
            <a:r>
              <a:rPr lang="en-US" altLang="ko-KR" dirty="0"/>
              <a:t>        serve(transcript)</a:t>
            </a:r>
          </a:p>
          <a:p>
            <a:endParaRPr lang="en-US" altLang="ko-KR" dirty="0"/>
          </a:p>
          <a:p>
            <a:r>
              <a:rPr lang="en-US" altLang="ko-KR" dirty="0" err="1"/>
              <a:t>language_code</a:t>
            </a:r>
            <a:r>
              <a:rPr lang="en-US" altLang="ko-KR" dirty="0"/>
              <a:t> ='ko-KR'  # a BCP-47 language tag</a:t>
            </a:r>
          </a:p>
          <a:p>
            <a:endParaRPr lang="en-US" altLang="ko-KR" dirty="0"/>
          </a:p>
          <a:p>
            <a:r>
              <a:rPr lang="en-US" altLang="ko-KR" dirty="0"/>
              <a:t>….</a:t>
            </a:r>
            <a:r>
              <a:rPr lang="ko-KR" altLang="en-US" dirty="0"/>
              <a:t>생략</a:t>
            </a:r>
            <a:r>
              <a:rPr lang="en-US" altLang="ko-KR" dirty="0"/>
              <a:t>….</a:t>
            </a:r>
            <a:endParaRPr lang="ko-KR" altLang="en-US" dirty="0"/>
          </a:p>
        </p:txBody>
      </p:sp>
      <p:sp>
        <p:nvSpPr>
          <p:cNvPr id="6" name="액자 5">
            <a:extLst>
              <a:ext uri="{FF2B5EF4-FFF2-40B4-BE49-F238E27FC236}">
                <a16:creationId xmlns:a16="http://schemas.microsoft.com/office/drawing/2014/main" id="{812C3A4F-C8E5-4DC7-B7C8-AD10DAB7179E}"/>
              </a:ext>
            </a:extLst>
          </p:cNvPr>
          <p:cNvSpPr/>
          <p:nvPr/>
        </p:nvSpPr>
        <p:spPr>
          <a:xfrm>
            <a:off x="721059" y="1035008"/>
            <a:ext cx="6183983" cy="3405017"/>
          </a:xfrm>
          <a:prstGeom prst="frame">
            <a:avLst>
              <a:gd name="adj1" fmla="val 3727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08128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2925387" y="274653"/>
            <a:ext cx="3979655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300" spc="-150" dirty="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kumimoji="0" lang="en-US" altLang="ko-KR" sz="2300" b="0" i="0" u="none" strike="noStrike" kern="1200" cap="none" spc="-15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kumimoji="0" lang="ko-KR" altLang="en-US" sz="2300" b="0" i="0" u="none" strike="noStrike" kern="1200" cap="none" spc="-15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음성 인식</a:t>
            </a:r>
            <a:endParaRPr kumimoji="0" lang="en-US" altLang="ko-KR" sz="2300" b="0" i="0" u="none" strike="noStrike" kern="1200" cap="none" spc="-15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" name="[SHANA]KakaoTalk_20210201_141903840">
            <a:hlinkClick r:id="" action="ppaction://media"/>
            <a:extLst>
              <a:ext uri="{FF2B5EF4-FFF2-40B4-BE49-F238E27FC236}">
                <a16:creationId xmlns:a16="http://schemas.microsoft.com/office/drawing/2014/main" id="{0DC8F720-A587-4DC8-992A-5FECC65F381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79078" y="1650550"/>
            <a:ext cx="7947843" cy="4470662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F6E2BC5A-0510-4AA8-9E09-C97F7CE20261}"/>
              </a:ext>
            </a:extLst>
          </p:cNvPr>
          <p:cNvSpPr/>
          <p:nvPr/>
        </p:nvSpPr>
        <p:spPr>
          <a:xfrm>
            <a:off x="4350406" y="6411724"/>
            <a:ext cx="1428225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300" spc="-15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  <a:ea typeface="+mj-ea"/>
              </a:rPr>
              <a:t>- 13 -</a:t>
            </a:r>
            <a:endParaRPr kumimoji="0" lang="en-US" altLang="ko-KR" sz="2300" b="0" i="0" u="none" strike="noStrike" kern="1200" cap="none" spc="-15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052436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58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2925387" y="274653"/>
            <a:ext cx="3979655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300" spc="-150" dirty="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kumimoji="0" lang="en-US" altLang="ko-KR" sz="2300" b="0" i="0" u="none" strike="noStrike" kern="1200" cap="none" spc="-15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kumimoji="0" lang="ko-KR" altLang="en-US" sz="2300" b="0" i="0" u="none" strike="noStrike" kern="1200" cap="none" spc="-15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음성 인식</a:t>
            </a:r>
            <a:endParaRPr kumimoji="0" lang="en-US" altLang="ko-KR" sz="2300" b="0" i="0" u="none" strike="noStrike" kern="1200" cap="none" spc="-15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4DED6A3-4E01-4C5A-AFB2-1A978E585B36}"/>
              </a:ext>
            </a:extLst>
          </p:cNvPr>
          <p:cNvSpPr/>
          <p:nvPr/>
        </p:nvSpPr>
        <p:spPr>
          <a:xfrm>
            <a:off x="4350406" y="6411724"/>
            <a:ext cx="1428225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300" spc="-15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  <a:ea typeface="+mj-ea"/>
              </a:rPr>
              <a:t>- 14 -</a:t>
            </a:r>
            <a:endParaRPr kumimoji="0" lang="en-US" altLang="ko-KR" sz="2300" b="0" i="0" u="none" strike="noStrike" kern="1200" cap="none" spc="-15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+mj-ea"/>
              <a:ea typeface="+mj-ea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1237994-EF86-48E2-9764-F811809AF5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351" y="1040759"/>
            <a:ext cx="4575487" cy="256094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F1244BB-DF71-40A8-9CF1-D16275013692}"/>
              </a:ext>
            </a:extLst>
          </p:cNvPr>
          <p:cNvSpPr txBox="1"/>
          <p:nvPr/>
        </p:nvSpPr>
        <p:spPr>
          <a:xfrm>
            <a:off x="5505255" y="1966756"/>
            <a:ext cx="3979654" cy="494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latin typeface="+mj-ea"/>
                <a:ea typeface="+mj-ea"/>
              </a:rPr>
              <a:t>‘</a:t>
            </a:r>
            <a:r>
              <a:rPr lang="ko-KR" altLang="en-US" sz="2000" dirty="0">
                <a:latin typeface="+mj-ea"/>
                <a:ea typeface="+mj-ea"/>
              </a:rPr>
              <a:t>불 켜</a:t>
            </a:r>
            <a:r>
              <a:rPr lang="en-US" altLang="ko-KR" sz="2000" dirty="0">
                <a:latin typeface="+mj-ea"/>
                <a:ea typeface="+mj-ea"/>
              </a:rPr>
              <a:t>’</a:t>
            </a:r>
            <a:r>
              <a:rPr lang="ko-KR" altLang="en-US" sz="2000" dirty="0">
                <a:latin typeface="+mj-ea"/>
                <a:ea typeface="+mj-ea"/>
              </a:rPr>
              <a:t> 라고 음성 인식 했을 때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7EB600BE-B389-4474-9A67-0C0FB90C9A9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90" t="34640" r="18703" b="31883"/>
          <a:stretch/>
        </p:blipFill>
        <p:spPr>
          <a:xfrm>
            <a:off x="1436802" y="3921537"/>
            <a:ext cx="7032396" cy="2295849"/>
          </a:xfrm>
          <a:prstGeom prst="rect">
            <a:avLst/>
          </a:prstGeom>
        </p:spPr>
      </p:pic>
      <p:sp>
        <p:nvSpPr>
          <p:cNvPr id="13" name="액자 12">
            <a:extLst>
              <a:ext uri="{FF2B5EF4-FFF2-40B4-BE49-F238E27FC236}">
                <a16:creationId xmlns:a16="http://schemas.microsoft.com/office/drawing/2014/main" id="{8918A827-CFE6-4238-9B30-E8721FC06E97}"/>
              </a:ext>
            </a:extLst>
          </p:cNvPr>
          <p:cNvSpPr/>
          <p:nvPr/>
        </p:nvSpPr>
        <p:spPr>
          <a:xfrm>
            <a:off x="980389" y="4013878"/>
            <a:ext cx="2601798" cy="595829"/>
          </a:xfrm>
          <a:prstGeom prst="frame">
            <a:avLst>
              <a:gd name="adj1" fmla="val 20102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25958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2925387" y="274653"/>
            <a:ext cx="3979655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300" spc="-150" dirty="0">
                <a:solidFill>
                  <a:prstClr val="black">
                    <a:lumMod val="85000"/>
                    <a:lumOff val="1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kumimoji="0" lang="en-US" altLang="ko-KR" sz="2300" b="0" i="0" u="none" strike="noStrike" kern="1200" cap="none" spc="-15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kumimoji="0" lang="ko-KR" altLang="en-US" sz="2300" b="0" i="0" u="none" strike="noStrike" kern="1200" cap="none" spc="-15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음성 인식</a:t>
            </a:r>
            <a:endParaRPr kumimoji="0" lang="en-US" altLang="ko-KR" sz="2300" b="0" i="0" u="none" strike="noStrike" kern="1200" cap="none" spc="-15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4DED6A3-4E01-4C5A-AFB2-1A978E585B36}"/>
              </a:ext>
            </a:extLst>
          </p:cNvPr>
          <p:cNvSpPr/>
          <p:nvPr/>
        </p:nvSpPr>
        <p:spPr>
          <a:xfrm>
            <a:off x="4350406" y="6411724"/>
            <a:ext cx="1428225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300" spc="-15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  <a:ea typeface="+mj-ea"/>
              </a:rPr>
              <a:t>- 1 5-</a:t>
            </a:r>
            <a:endParaRPr kumimoji="0" lang="en-US" altLang="ko-KR" sz="2300" b="0" i="0" u="none" strike="noStrike" kern="1200" cap="none" spc="-15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+mj-ea"/>
              <a:ea typeface="+mj-ea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52A8AF4-06AD-4EF8-8A3B-E7E66936AB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489" y="1146129"/>
            <a:ext cx="4642766" cy="259927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5BF58A8-1A1A-4ECD-B57E-E07DC17B7C9C}"/>
              </a:ext>
            </a:extLst>
          </p:cNvPr>
          <p:cNvSpPr txBox="1"/>
          <p:nvPr/>
        </p:nvSpPr>
        <p:spPr>
          <a:xfrm>
            <a:off x="5778631" y="1991475"/>
            <a:ext cx="4953784" cy="4542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800" dirty="0">
                <a:latin typeface="+mj-ea"/>
                <a:ea typeface="+mj-ea"/>
              </a:rPr>
              <a:t>‘</a:t>
            </a:r>
            <a:r>
              <a:rPr lang="ko-KR" altLang="en-US" sz="1800" dirty="0">
                <a:latin typeface="+mj-ea"/>
                <a:ea typeface="+mj-ea"/>
              </a:rPr>
              <a:t>불 꺼</a:t>
            </a:r>
            <a:r>
              <a:rPr lang="en-US" altLang="ko-KR" sz="1800" dirty="0">
                <a:latin typeface="+mj-ea"/>
                <a:ea typeface="+mj-ea"/>
              </a:rPr>
              <a:t>’</a:t>
            </a:r>
            <a:r>
              <a:rPr lang="ko-KR" altLang="en-US" sz="1800" dirty="0">
                <a:latin typeface="+mj-ea"/>
                <a:ea typeface="+mj-ea"/>
              </a:rPr>
              <a:t> 라고 음성 인식 했을 때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135A167B-F0DC-4B0D-9ED1-4EBAFBCBFC2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62" t="62658" r="23960"/>
          <a:stretch/>
        </p:blipFill>
        <p:spPr>
          <a:xfrm>
            <a:off x="1805666" y="3946081"/>
            <a:ext cx="6517704" cy="2560948"/>
          </a:xfrm>
          <a:prstGeom prst="rect">
            <a:avLst/>
          </a:prstGeom>
        </p:spPr>
      </p:pic>
      <p:sp>
        <p:nvSpPr>
          <p:cNvPr id="11" name="액자 10">
            <a:extLst>
              <a:ext uri="{FF2B5EF4-FFF2-40B4-BE49-F238E27FC236}">
                <a16:creationId xmlns:a16="http://schemas.microsoft.com/office/drawing/2014/main" id="{4A7ABA07-0690-44FC-B8A9-AEDAFCEFBCE2}"/>
              </a:ext>
            </a:extLst>
          </p:cNvPr>
          <p:cNvSpPr/>
          <p:nvPr/>
        </p:nvSpPr>
        <p:spPr>
          <a:xfrm>
            <a:off x="1206632" y="4061012"/>
            <a:ext cx="1944998" cy="595829"/>
          </a:xfrm>
          <a:prstGeom prst="frame">
            <a:avLst>
              <a:gd name="adj1" fmla="val 20102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56076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2925387" y="274653"/>
            <a:ext cx="3979655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300" b="0" i="0" u="none" strike="noStrike" kern="1200" cap="none" spc="-15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kumimoji="0" lang="ko-KR" altLang="en-US" sz="2300" b="0" i="0" u="none" strike="noStrike" kern="1200" cap="none" spc="-15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다음 주 계획</a:t>
            </a:r>
            <a:endParaRPr kumimoji="0" lang="en-US" altLang="ko-KR" sz="2300" b="0" i="0" u="none" strike="noStrike" kern="1200" cap="none" spc="-15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097364A-C374-4D97-9C18-0A141B1223DE}"/>
              </a:ext>
            </a:extLst>
          </p:cNvPr>
          <p:cNvSpPr txBox="1"/>
          <p:nvPr/>
        </p:nvSpPr>
        <p:spPr>
          <a:xfrm>
            <a:off x="1310326" y="2296895"/>
            <a:ext cx="6787299" cy="2264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en-US" altLang="ko-KR" sz="2000" dirty="0">
                <a:latin typeface="+mj-ea"/>
                <a:ea typeface="+mj-ea"/>
              </a:rPr>
              <a:t>1. </a:t>
            </a:r>
            <a:r>
              <a:rPr lang="ko-KR" altLang="en-US" sz="2000" dirty="0">
                <a:latin typeface="+mj-ea"/>
                <a:ea typeface="+mj-ea"/>
              </a:rPr>
              <a:t>음성인식 </a:t>
            </a:r>
            <a:r>
              <a:rPr lang="en-US" altLang="ko-KR" sz="2000" dirty="0">
                <a:latin typeface="+mj-ea"/>
                <a:ea typeface="+mj-ea"/>
              </a:rPr>
              <a:t>LED </a:t>
            </a:r>
            <a:r>
              <a:rPr lang="ko-KR" altLang="en-US" sz="2000" dirty="0">
                <a:latin typeface="+mj-ea"/>
                <a:ea typeface="+mj-ea"/>
              </a:rPr>
              <a:t>제어 프로그램 자체 소리 재생 문제 해결</a:t>
            </a:r>
            <a:endParaRPr lang="en-US" altLang="ko-KR" sz="2000" dirty="0">
              <a:latin typeface="+mj-ea"/>
              <a:ea typeface="+mj-ea"/>
            </a:endParaRPr>
          </a:p>
          <a:p>
            <a:pPr>
              <a:lnSpc>
                <a:spcPct val="250000"/>
              </a:lnSpc>
            </a:pPr>
            <a:r>
              <a:rPr lang="en-US" altLang="ko-KR" sz="2000" dirty="0">
                <a:latin typeface="+mj-ea"/>
                <a:ea typeface="+mj-ea"/>
              </a:rPr>
              <a:t>2. Google </a:t>
            </a:r>
            <a:r>
              <a:rPr lang="en-US" altLang="ko-KR" sz="2000" dirty="0" err="1">
                <a:latin typeface="+mj-ea"/>
                <a:ea typeface="+mj-ea"/>
              </a:rPr>
              <a:t>api</a:t>
            </a:r>
            <a:r>
              <a:rPr lang="en-US" altLang="ko-KR" sz="2000" dirty="0">
                <a:latin typeface="+mj-ea"/>
                <a:ea typeface="+mj-ea"/>
              </a:rPr>
              <a:t> </a:t>
            </a:r>
            <a:r>
              <a:rPr lang="ko-KR" altLang="en-US" sz="2000" dirty="0">
                <a:latin typeface="+mj-ea"/>
                <a:ea typeface="+mj-ea"/>
              </a:rPr>
              <a:t>지수 딥러닝 활용 </a:t>
            </a:r>
            <a:endParaRPr lang="en-US" altLang="ko-KR" sz="2000" dirty="0">
              <a:latin typeface="+mj-ea"/>
              <a:ea typeface="+mj-ea"/>
            </a:endParaRPr>
          </a:p>
          <a:p>
            <a:pPr>
              <a:lnSpc>
                <a:spcPct val="250000"/>
              </a:lnSpc>
            </a:pPr>
            <a:endParaRPr lang="ko-KR" altLang="en-US" sz="2000" dirty="0">
              <a:latin typeface="+mj-ea"/>
              <a:ea typeface="+mj-ea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7CFC360-F1C9-408B-83B4-EB6D31F6676B}"/>
              </a:ext>
            </a:extLst>
          </p:cNvPr>
          <p:cNvSpPr/>
          <p:nvPr/>
        </p:nvSpPr>
        <p:spPr>
          <a:xfrm>
            <a:off x="4350406" y="6411724"/>
            <a:ext cx="1428225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300" spc="-15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  <a:ea typeface="+mj-ea"/>
              </a:rPr>
              <a:t>- 16 </a:t>
            </a:r>
            <a:r>
              <a:rPr lang="en-US" altLang="ko-KR" sz="2300" spc="-15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  <a:ea typeface="+mj-ea"/>
              </a:rPr>
              <a:t>-</a:t>
            </a:r>
            <a:endParaRPr kumimoji="0" lang="en-US" altLang="ko-KR" sz="2300" b="0" i="0" u="none" strike="noStrike" kern="1200" cap="none" spc="-15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6976774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2925388" y="270430"/>
            <a:ext cx="3979655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300" spc="-15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  <a:ea typeface="+mj-ea"/>
              </a:rPr>
              <a:t>목 차</a:t>
            </a:r>
            <a:endParaRPr kumimoji="0" lang="en-US" altLang="ko-KR" sz="2300" b="0" i="0" u="none" strike="noStrike" kern="1200" cap="none" spc="-15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+mj-ea"/>
              <a:ea typeface="+mj-ea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446324" y="2033521"/>
            <a:ext cx="4815230" cy="27909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Chapter 5 </a:t>
            </a:r>
            <a:r>
              <a:rPr lang="ko-KR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실습 내용</a:t>
            </a:r>
            <a:endParaRPr lang="en-US" altLang="ko-KR" sz="2400" b="1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  <a:p>
            <a:pPr>
              <a:lnSpc>
                <a:spcPct val="150000"/>
              </a:lnSpc>
              <a:defRPr/>
            </a:pPr>
            <a:endParaRPr lang="en-US" altLang="ko-KR" sz="24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  <a:p>
            <a:pPr marL="228600" indent="-228600">
              <a:lnSpc>
                <a:spcPct val="150000"/>
              </a:lnSpc>
              <a:buFontTx/>
              <a:buAutoNum type="arabicPeriod"/>
              <a:defRPr/>
            </a:pPr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 </a:t>
            </a:r>
            <a:r>
              <a:rPr lang="ko-KR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영상인식</a:t>
            </a:r>
            <a:endParaRPr lang="en-US" altLang="ko-KR" sz="24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  <a:p>
            <a:pPr marL="228600" indent="-228600">
              <a:lnSpc>
                <a:spcPct val="150000"/>
              </a:lnSpc>
              <a:buFontTx/>
              <a:buAutoNum type="arabicPeriod"/>
              <a:defRPr/>
            </a:pPr>
            <a:endParaRPr kumimoji="0" lang="en-US" altLang="ko-KR" sz="2400" b="0" i="0" u="none" strike="noStrike" kern="1200" cap="none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j-ea"/>
              <a:ea typeface="+mj-ea"/>
            </a:endParaRPr>
          </a:p>
          <a:p>
            <a:pPr marL="228600" marR="0" lvl="0" indent="-22860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 </a:t>
            </a:r>
            <a:r>
              <a:rPr lang="ko-KR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음성인식</a:t>
            </a:r>
            <a:endParaRPr kumimoji="0" lang="en-US" altLang="ko-KR" sz="2400" b="0" i="0" u="none" strike="noStrike" kern="1200" cap="none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j-ea"/>
              <a:ea typeface="+mj-ea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5BDF489-F0AC-4F41-99F8-618E5A58A393}"/>
              </a:ext>
            </a:extLst>
          </p:cNvPr>
          <p:cNvSpPr/>
          <p:nvPr/>
        </p:nvSpPr>
        <p:spPr>
          <a:xfrm>
            <a:off x="4350406" y="6411724"/>
            <a:ext cx="1428225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300" spc="-15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  <a:ea typeface="+mj-ea"/>
              </a:rPr>
              <a:t>- 1 -</a:t>
            </a:r>
            <a:endParaRPr kumimoji="0" lang="en-US" altLang="ko-KR" sz="2300" b="0" i="0" u="none" strike="noStrike" kern="1200" cap="none" spc="-15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936933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2925387" y="274653"/>
            <a:ext cx="3979655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300" b="0" i="0" u="none" strike="noStrike" kern="1200" cap="none" spc="-15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kumimoji="0" lang="ko-KR" altLang="en-US" sz="2300" b="0" i="0" u="none" strike="noStrike" kern="1200" cap="none" spc="-15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영상 인식</a:t>
            </a:r>
            <a:endParaRPr kumimoji="0" lang="en-US" altLang="ko-KR" sz="2300" b="0" i="0" u="none" strike="noStrike" kern="1200" cap="none" spc="-15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6AC8591-A984-4CC7-A800-26EB4EE0145B}"/>
              </a:ext>
            </a:extLst>
          </p:cNvPr>
          <p:cNvSpPr txBox="1"/>
          <p:nvPr/>
        </p:nvSpPr>
        <p:spPr>
          <a:xfrm>
            <a:off x="1898715" y="1376314"/>
            <a:ext cx="6108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Opencv</a:t>
            </a:r>
            <a:r>
              <a:rPr lang="en-US" altLang="ko-KR" dirty="0"/>
              <a:t> </a:t>
            </a:r>
            <a:r>
              <a:rPr lang="ko-KR" altLang="en-US" dirty="0"/>
              <a:t>인공지능 라이브러리를 활용해 사진으로 얼굴 인식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6ADCAC-AE58-4515-9711-0DC1323BDDD4}"/>
              </a:ext>
            </a:extLst>
          </p:cNvPr>
          <p:cNvSpPr txBox="1"/>
          <p:nvPr/>
        </p:nvSpPr>
        <p:spPr>
          <a:xfrm>
            <a:off x="2663858" y="1995678"/>
            <a:ext cx="70457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Opencv</a:t>
            </a:r>
            <a:r>
              <a:rPr lang="en-US" altLang="ko-KR" dirty="0"/>
              <a:t> = Open Source Computer Vision Library</a:t>
            </a:r>
          </a:p>
          <a:p>
            <a:endParaRPr lang="ko-KR" altLang="en-US" dirty="0"/>
          </a:p>
        </p:txBody>
      </p:sp>
      <p:pic>
        <p:nvPicPr>
          <p:cNvPr id="19" name="그림 18" descr="사람, 실내, 가장, 가발이(가) 표시된 사진&#10;&#10;자동 생성된 설명">
            <a:extLst>
              <a:ext uri="{FF2B5EF4-FFF2-40B4-BE49-F238E27FC236}">
                <a16:creationId xmlns:a16="http://schemas.microsoft.com/office/drawing/2014/main" id="{A0A92266-F133-4AE2-A290-003D7BA81D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1269" y="2642009"/>
            <a:ext cx="3238500" cy="3276600"/>
          </a:xfrm>
          <a:prstGeom prst="rect">
            <a:avLst/>
          </a:prstGeom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EF76926A-A63D-48B8-9BEB-4EA87E4F53E0}"/>
              </a:ext>
            </a:extLst>
          </p:cNvPr>
          <p:cNvSpPr/>
          <p:nvPr/>
        </p:nvSpPr>
        <p:spPr>
          <a:xfrm>
            <a:off x="4350406" y="6411724"/>
            <a:ext cx="1428225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300" spc="-15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  <a:ea typeface="+mj-ea"/>
              </a:rPr>
              <a:t>- 2 -</a:t>
            </a:r>
            <a:endParaRPr kumimoji="0" lang="en-US" altLang="ko-KR" sz="2300" b="0" i="0" u="none" strike="noStrike" kern="1200" cap="none" spc="-15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8309253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2925387" y="274653"/>
            <a:ext cx="3979655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300" b="0" i="0" u="none" strike="noStrike" kern="1200" cap="none" spc="-15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kumimoji="0" lang="ko-KR" altLang="en-US" sz="2300" b="0" i="0" u="none" strike="noStrike" kern="1200" cap="none" spc="-15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영상 인식</a:t>
            </a:r>
            <a:endParaRPr kumimoji="0" lang="en-US" altLang="ko-KR" sz="2300" b="0" i="0" u="none" strike="noStrike" kern="1200" cap="none" spc="-15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6AC8591-A984-4CC7-A800-26EB4EE0145B}"/>
              </a:ext>
            </a:extLst>
          </p:cNvPr>
          <p:cNvSpPr txBox="1"/>
          <p:nvPr/>
        </p:nvSpPr>
        <p:spPr>
          <a:xfrm>
            <a:off x="1898715" y="1376314"/>
            <a:ext cx="6108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Opencv</a:t>
            </a:r>
            <a:r>
              <a:rPr lang="en-US" altLang="ko-KR" dirty="0"/>
              <a:t> </a:t>
            </a:r>
            <a:r>
              <a:rPr lang="ko-KR" altLang="en-US" dirty="0"/>
              <a:t>인공지능 라이브러리를 활용해 사진으로 얼굴 인식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3595986-7E71-47D5-A5A9-A5C4B52D6391}"/>
              </a:ext>
            </a:extLst>
          </p:cNvPr>
          <p:cNvSpPr/>
          <p:nvPr/>
        </p:nvSpPr>
        <p:spPr>
          <a:xfrm>
            <a:off x="4350406" y="6411724"/>
            <a:ext cx="1428225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300" spc="-15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  <a:ea typeface="+mj-ea"/>
              </a:rPr>
              <a:t>- 3 -</a:t>
            </a:r>
            <a:endParaRPr kumimoji="0" lang="en-US" altLang="ko-KR" sz="2300" b="0" i="0" u="none" strike="noStrike" kern="1200" cap="none" spc="-15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592E1B-D4B1-449E-959A-17F4404E861E}"/>
              </a:ext>
            </a:extLst>
          </p:cNvPr>
          <p:cNvSpPr txBox="1"/>
          <p:nvPr/>
        </p:nvSpPr>
        <p:spPr>
          <a:xfrm>
            <a:off x="1231869" y="2182359"/>
            <a:ext cx="766529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Import</a:t>
            </a:r>
            <a:r>
              <a:rPr lang="ko-KR" altLang="en-US" dirty="0"/>
              <a:t> </a:t>
            </a:r>
            <a:r>
              <a:rPr lang="en-US" altLang="ko-KR" dirty="0"/>
              <a:t>cv2</a:t>
            </a:r>
          </a:p>
          <a:p>
            <a:r>
              <a:rPr lang="en-US" altLang="ko-KR" dirty="0" err="1"/>
              <a:t>Img</a:t>
            </a:r>
            <a:r>
              <a:rPr lang="en-US" altLang="ko-KR" dirty="0"/>
              <a:t>=cv2.imread(‘photo.jpg’)</a:t>
            </a:r>
          </a:p>
          <a:p>
            <a:r>
              <a:rPr lang="en-US" altLang="ko-KR" dirty="0"/>
              <a:t>gray =cv2.cvtColor(</a:t>
            </a:r>
            <a:r>
              <a:rPr lang="en-US" altLang="ko-KR" dirty="0" err="1"/>
              <a:t>img</a:t>
            </a:r>
            <a:r>
              <a:rPr lang="en-US" altLang="ko-KR" dirty="0"/>
              <a:t>, cv2.COLOR_BGR2GRAY)</a:t>
            </a:r>
          </a:p>
          <a:p>
            <a:endParaRPr lang="en-US" altLang="ko-KR" dirty="0"/>
          </a:p>
          <a:p>
            <a:r>
              <a:rPr lang="en-US" altLang="ko-KR" dirty="0" err="1"/>
              <a:t>Face_cascade</a:t>
            </a:r>
            <a:r>
              <a:rPr lang="en-US" altLang="ko-KR" dirty="0"/>
              <a:t> = cv2.CascadeClassifier(‘haarcascade_frontalface_default.xml’)</a:t>
            </a:r>
          </a:p>
          <a:p>
            <a:r>
              <a:rPr lang="en-US" altLang="ko-KR" dirty="0"/>
              <a:t>faces = </a:t>
            </a:r>
            <a:r>
              <a:rPr lang="en-US" altLang="ko-KR" dirty="0" err="1"/>
              <a:t>face_cascade.detectMultiScale</a:t>
            </a:r>
            <a:r>
              <a:rPr lang="en-US" altLang="ko-KR" dirty="0"/>
              <a:t>(gray, 1.3,5)</a:t>
            </a:r>
          </a:p>
          <a:p>
            <a:endParaRPr lang="en-US" altLang="ko-KR" dirty="0"/>
          </a:p>
          <a:p>
            <a:r>
              <a:rPr lang="en-US" altLang="ko-KR" dirty="0"/>
              <a:t> for (</a:t>
            </a:r>
            <a:r>
              <a:rPr lang="en-US" altLang="ko-KR" dirty="0" err="1"/>
              <a:t>x,y,w,h</a:t>
            </a:r>
            <a:r>
              <a:rPr lang="en-US" altLang="ko-KR" dirty="0"/>
              <a:t>) in faces:</a:t>
            </a:r>
          </a:p>
          <a:p>
            <a:r>
              <a:rPr lang="en-US" altLang="ko-KR" dirty="0"/>
              <a:t> 	</a:t>
            </a:r>
            <a:r>
              <a:rPr lang="en-US" altLang="ko-KR" dirty="0" err="1"/>
              <a:t>img</a:t>
            </a:r>
            <a:r>
              <a:rPr lang="en-US" altLang="ko-KR" dirty="0"/>
              <a:t>= cv2.rectangle(</a:t>
            </a:r>
            <a:r>
              <a:rPr lang="en-US" altLang="ko-KR" dirty="0" err="1"/>
              <a:t>img</a:t>
            </a:r>
            <a:r>
              <a:rPr lang="en-US" altLang="ko-KR" dirty="0"/>
              <a:t>,(</a:t>
            </a:r>
            <a:r>
              <a:rPr lang="en-US" altLang="ko-KR" dirty="0" err="1"/>
              <a:t>x,y</a:t>
            </a:r>
            <a:r>
              <a:rPr lang="en-US" altLang="ko-KR" dirty="0"/>
              <a:t>),(x +w, y+ h),(255,0,0),2)   </a:t>
            </a:r>
          </a:p>
          <a:p>
            <a:r>
              <a:rPr lang="en-US" altLang="ko-KR" dirty="0"/>
              <a:t>			</a:t>
            </a:r>
          </a:p>
          <a:p>
            <a:r>
              <a:rPr lang="en-US" altLang="ko-KR" dirty="0"/>
              <a:t>	 		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422042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2925387" y="274653"/>
            <a:ext cx="3979655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300" b="0" i="0" u="none" strike="noStrike" kern="1200" cap="none" spc="-15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kumimoji="0" lang="ko-KR" altLang="en-US" sz="2300" b="0" i="0" u="none" strike="noStrike" kern="1200" cap="none" spc="-15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영상 인식</a:t>
            </a:r>
            <a:endParaRPr kumimoji="0" lang="en-US" altLang="ko-KR" sz="2300" b="0" i="0" u="none" strike="noStrike" kern="1200" cap="none" spc="-15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6AC8591-A984-4CC7-A800-26EB4EE0145B}"/>
              </a:ext>
            </a:extLst>
          </p:cNvPr>
          <p:cNvSpPr txBox="1"/>
          <p:nvPr/>
        </p:nvSpPr>
        <p:spPr>
          <a:xfrm>
            <a:off x="1898715" y="1376314"/>
            <a:ext cx="6108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Opencv</a:t>
            </a:r>
            <a:r>
              <a:rPr lang="en-US" altLang="ko-KR" dirty="0"/>
              <a:t> </a:t>
            </a:r>
            <a:r>
              <a:rPr lang="ko-KR" altLang="en-US" dirty="0"/>
              <a:t>인공지능 라이브러리를 활용해 사진으로 얼굴 인식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AD50EE6-4849-4FFB-A58E-EC5264A03ED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07" r="7570" b="16170"/>
          <a:stretch/>
        </p:blipFill>
        <p:spPr>
          <a:xfrm>
            <a:off x="2721470" y="2401031"/>
            <a:ext cx="4846515" cy="3045009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A3595986-7E71-47D5-A5A9-A5C4B52D6391}"/>
              </a:ext>
            </a:extLst>
          </p:cNvPr>
          <p:cNvSpPr/>
          <p:nvPr/>
        </p:nvSpPr>
        <p:spPr>
          <a:xfrm>
            <a:off x="4350406" y="6411724"/>
            <a:ext cx="1428225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300" spc="-15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  <a:ea typeface="+mj-ea"/>
              </a:rPr>
              <a:t>- 4 -</a:t>
            </a:r>
            <a:endParaRPr kumimoji="0" lang="en-US" altLang="ko-KR" sz="2300" b="0" i="0" u="none" strike="noStrike" kern="1200" cap="none" spc="-15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8436250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2925387" y="274653"/>
            <a:ext cx="3979655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300" b="0" i="0" u="none" strike="noStrike" kern="1200" cap="none" spc="-15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kumimoji="0" lang="ko-KR" altLang="en-US" sz="2300" b="0" i="0" u="none" strike="noStrike" kern="1200" cap="none" spc="-15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영상 인식</a:t>
            </a:r>
            <a:endParaRPr kumimoji="0" lang="en-US" altLang="ko-KR" sz="2300" b="0" i="0" u="none" strike="noStrike" kern="1200" cap="none" spc="-15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6AC8591-A984-4CC7-A800-26EB4EE0145B}"/>
              </a:ext>
            </a:extLst>
          </p:cNvPr>
          <p:cNvSpPr txBox="1"/>
          <p:nvPr/>
        </p:nvSpPr>
        <p:spPr>
          <a:xfrm>
            <a:off x="1898715" y="1376314"/>
            <a:ext cx="6108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Opencv</a:t>
            </a:r>
            <a:r>
              <a:rPr lang="en-US" altLang="ko-KR" dirty="0"/>
              <a:t> </a:t>
            </a:r>
            <a:r>
              <a:rPr lang="ko-KR" altLang="en-US" dirty="0"/>
              <a:t>인공지능 라이브러리를 활용해 사진으로 얼굴 인식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3595986-7E71-47D5-A5A9-A5C4B52D6391}"/>
              </a:ext>
            </a:extLst>
          </p:cNvPr>
          <p:cNvSpPr/>
          <p:nvPr/>
        </p:nvSpPr>
        <p:spPr>
          <a:xfrm>
            <a:off x="4350406" y="6411724"/>
            <a:ext cx="1428225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300" spc="-15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  <a:ea typeface="+mj-ea"/>
              </a:rPr>
              <a:t>- 5 -</a:t>
            </a:r>
            <a:endParaRPr kumimoji="0" lang="en-US" altLang="ko-KR" sz="2300" b="0" i="0" u="none" strike="noStrike" kern="1200" cap="none" spc="-15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592E1B-D4B1-449E-959A-17F4404E861E}"/>
              </a:ext>
            </a:extLst>
          </p:cNvPr>
          <p:cNvSpPr txBox="1"/>
          <p:nvPr/>
        </p:nvSpPr>
        <p:spPr>
          <a:xfrm>
            <a:off x="1231869" y="1745646"/>
            <a:ext cx="7665297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Import</a:t>
            </a:r>
            <a:r>
              <a:rPr lang="ko-KR" altLang="en-US" dirty="0"/>
              <a:t> </a:t>
            </a:r>
            <a:r>
              <a:rPr lang="en-US" altLang="ko-KR" dirty="0"/>
              <a:t>cv2</a:t>
            </a:r>
          </a:p>
          <a:p>
            <a:r>
              <a:rPr lang="en-US" altLang="ko-KR" dirty="0" err="1"/>
              <a:t>Img</a:t>
            </a:r>
            <a:r>
              <a:rPr lang="en-US" altLang="ko-KR" dirty="0"/>
              <a:t>=cv2.imread(‘photo.jpg’)</a:t>
            </a:r>
          </a:p>
          <a:p>
            <a:r>
              <a:rPr lang="en-US" altLang="ko-KR" dirty="0"/>
              <a:t>gray =cv2.cvtColor(</a:t>
            </a:r>
            <a:r>
              <a:rPr lang="en-US" altLang="ko-KR" dirty="0" err="1"/>
              <a:t>img</a:t>
            </a:r>
            <a:r>
              <a:rPr lang="en-US" altLang="ko-KR" dirty="0"/>
              <a:t>, cv2.COLOR_BGR2GRAY)</a:t>
            </a:r>
          </a:p>
          <a:p>
            <a:endParaRPr lang="en-US" altLang="ko-KR" dirty="0"/>
          </a:p>
          <a:p>
            <a:r>
              <a:rPr lang="en-US" altLang="ko-KR" dirty="0" err="1"/>
              <a:t>Face_cascade</a:t>
            </a:r>
            <a:r>
              <a:rPr lang="en-US" altLang="ko-KR" dirty="0"/>
              <a:t> = cv2.CascadeClassifier(‘haarcascade_frontalface_default.xml’)</a:t>
            </a:r>
          </a:p>
          <a:p>
            <a:r>
              <a:rPr lang="en-US" altLang="ko-KR" dirty="0" err="1"/>
              <a:t>Face_cascade</a:t>
            </a:r>
            <a:r>
              <a:rPr lang="en-US" altLang="ko-KR" dirty="0"/>
              <a:t> = cv2.CascadeClassifier(‘haarcascade_eye.xml’)</a:t>
            </a:r>
          </a:p>
          <a:p>
            <a:r>
              <a:rPr lang="en-US" altLang="ko-KR" dirty="0"/>
              <a:t>faces = </a:t>
            </a:r>
            <a:r>
              <a:rPr lang="en-US" altLang="ko-KR" dirty="0" err="1"/>
              <a:t>face_cascade.detectMultiScale</a:t>
            </a:r>
            <a:r>
              <a:rPr lang="en-US" altLang="ko-KR" dirty="0"/>
              <a:t>(gray, 1.3,5)</a:t>
            </a:r>
          </a:p>
          <a:p>
            <a:endParaRPr lang="en-US" altLang="ko-KR" dirty="0"/>
          </a:p>
          <a:p>
            <a:r>
              <a:rPr lang="en-US" altLang="ko-KR" dirty="0"/>
              <a:t> for (</a:t>
            </a:r>
            <a:r>
              <a:rPr lang="en-US" altLang="ko-KR" dirty="0" err="1"/>
              <a:t>x,y,w,h</a:t>
            </a:r>
            <a:r>
              <a:rPr lang="en-US" altLang="ko-KR" dirty="0"/>
              <a:t>) in faces:</a:t>
            </a:r>
          </a:p>
          <a:p>
            <a:r>
              <a:rPr lang="en-US" altLang="ko-KR" dirty="0"/>
              <a:t> 	</a:t>
            </a:r>
            <a:r>
              <a:rPr lang="en-US" altLang="ko-KR" dirty="0" err="1"/>
              <a:t>img</a:t>
            </a:r>
            <a:r>
              <a:rPr lang="en-US" altLang="ko-KR" dirty="0"/>
              <a:t>= cv2.rectangle(</a:t>
            </a:r>
            <a:r>
              <a:rPr lang="en-US" altLang="ko-KR" dirty="0" err="1"/>
              <a:t>img</a:t>
            </a:r>
            <a:r>
              <a:rPr lang="en-US" altLang="ko-KR" dirty="0"/>
              <a:t>,(</a:t>
            </a:r>
            <a:r>
              <a:rPr lang="en-US" altLang="ko-KR" dirty="0" err="1"/>
              <a:t>x,y</a:t>
            </a:r>
            <a:r>
              <a:rPr lang="en-US" altLang="ko-KR" dirty="0"/>
              <a:t>),(x +w, y+ h),(255,0,0),2)   </a:t>
            </a:r>
          </a:p>
          <a:p>
            <a:r>
              <a:rPr lang="en-US" altLang="ko-KR" dirty="0"/>
              <a:t>	</a:t>
            </a:r>
            <a:r>
              <a:rPr lang="en-US" altLang="ko-KR" dirty="0" err="1"/>
              <a:t>roi</a:t>
            </a:r>
            <a:r>
              <a:rPr lang="en-US" altLang="ko-KR" dirty="0"/>
              <a:t> _gray= gray[</a:t>
            </a:r>
            <a:r>
              <a:rPr lang="en-US" altLang="ko-KR" dirty="0" err="1"/>
              <a:t>y:y</a:t>
            </a:r>
            <a:r>
              <a:rPr lang="en-US" altLang="ko-KR" dirty="0"/>
              <a:t> +</a:t>
            </a:r>
            <a:r>
              <a:rPr lang="en-US" altLang="ko-KR" dirty="0" err="1"/>
              <a:t>h,x:x+w</a:t>
            </a:r>
            <a:r>
              <a:rPr lang="en-US" altLang="ko-KR" dirty="0"/>
              <a:t>]</a:t>
            </a:r>
          </a:p>
          <a:p>
            <a:r>
              <a:rPr lang="en-US" altLang="ko-KR" dirty="0"/>
              <a:t>	</a:t>
            </a:r>
            <a:r>
              <a:rPr lang="en-US" altLang="ko-KR" dirty="0" err="1"/>
              <a:t>roi_color</a:t>
            </a:r>
            <a:r>
              <a:rPr lang="en-US" altLang="ko-KR" dirty="0"/>
              <a:t>=  </a:t>
            </a:r>
            <a:r>
              <a:rPr lang="en-US" altLang="ko-KR" dirty="0" err="1"/>
              <a:t>img</a:t>
            </a:r>
            <a:r>
              <a:rPr lang="en-US" altLang="ko-KR" dirty="0"/>
              <a:t> [</a:t>
            </a:r>
            <a:r>
              <a:rPr lang="en-US" altLang="ko-KR" dirty="0" err="1"/>
              <a:t>y:y</a:t>
            </a:r>
            <a:r>
              <a:rPr lang="en-US" altLang="ko-KR" dirty="0"/>
              <a:t> +</a:t>
            </a:r>
            <a:r>
              <a:rPr lang="en-US" altLang="ko-KR" dirty="0" err="1"/>
              <a:t>h,x:x+w</a:t>
            </a:r>
            <a:r>
              <a:rPr lang="en-US" altLang="ko-KR" dirty="0"/>
              <a:t>]</a:t>
            </a:r>
          </a:p>
          <a:p>
            <a:r>
              <a:rPr lang="en-US" altLang="ko-KR" dirty="0"/>
              <a:t>	eyes= </a:t>
            </a:r>
            <a:r>
              <a:rPr lang="en-US" altLang="ko-KR" dirty="0" err="1"/>
              <a:t>eye_cascade.detectMultiScale</a:t>
            </a:r>
            <a:r>
              <a:rPr lang="en-US" altLang="ko-KR" dirty="0"/>
              <a:t>(</a:t>
            </a:r>
            <a:r>
              <a:rPr lang="en-US" altLang="ko-KR" dirty="0" err="1"/>
              <a:t>roi_gray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	for (</a:t>
            </a:r>
            <a:r>
              <a:rPr lang="en-US" altLang="ko-KR" dirty="0" err="1"/>
              <a:t>ex,ey,ew,h</a:t>
            </a:r>
            <a:r>
              <a:rPr lang="en-US" altLang="ko-KR" dirty="0"/>
              <a:t>) in eyes:</a:t>
            </a:r>
          </a:p>
          <a:p>
            <a:r>
              <a:rPr lang="en-US" altLang="ko-KR" dirty="0"/>
              <a:t>		cv2. rectangle(</a:t>
            </a:r>
            <a:r>
              <a:rPr lang="en-US" altLang="ko-KR" dirty="0" err="1"/>
              <a:t>roi_color</a:t>
            </a:r>
            <a:r>
              <a:rPr lang="en-US" altLang="ko-KR" dirty="0"/>
              <a:t>, (</a:t>
            </a:r>
            <a:r>
              <a:rPr lang="en-US" altLang="ko-KR" dirty="0" err="1"/>
              <a:t>ex,ey</a:t>
            </a:r>
            <a:r>
              <a:rPr lang="en-US" altLang="ko-KR" dirty="0"/>
              <a:t>),(</a:t>
            </a:r>
            <a:r>
              <a:rPr lang="en-US" altLang="ko-KR" dirty="0" err="1"/>
              <a:t>ex+ew,ey+eh</a:t>
            </a:r>
            <a:r>
              <a:rPr lang="en-US" altLang="ko-KR" dirty="0"/>
              <a:t>),(0,255,0),2)</a:t>
            </a:r>
          </a:p>
          <a:p>
            <a:r>
              <a:rPr lang="en-US" altLang="ko-KR" dirty="0"/>
              <a:t>	 		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126593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2925387" y="274653"/>
            <a:ext cx="3979655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300" b="0" i="0" u="none" strike="noStrike" kern="1200" cap="none" spc="-15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kumimoji="0" lang="ko-KR" altLang="en-US" sz="2300" b="0" i="0" u="none" strike="noStrike" kern="1200" cap="none" spc="-15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영상 인식</a:t>
            </a:r>
            <a:endParaRPr kumimoji="0" lang="en-US" altLang="ko-KR" sz="2300" b="0" i="0" u="none" strike="noStrike" kern="1200" cap="none" spc="-15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6AC8591-A984-4CC7-A800-26EB4EE0145B}"/>
              </a:ext>
            </a:extLst>
          </p:cNvPr>
          <p:cNvSpPr txBox="1"/>
          <p:nvPr/>
        </p:nvSpPr>
        <p:spPr>
          <a:xfrm>
            <a:off x="1898715" y="1376314"/>
            <a:ext cx="6108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Opencv</a:t>
            </a:r>
            <a:r>
              <a:rPr lang="en-US" altLang="ko-KR" dirty="0"/>
              <a:t> </a:t>
            </a:r>
            <a:r>
              <a:rPr lang="ko-KR" altLang="en-US" dirty="0"/>
              <a:t>인공지능 라이브러리를 활용해 사진으로 얼굴 인식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9612BC5-A9B0-4E45-9E06-CF7C2F6E5A6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35" t="9650" r="6836" b="11959"/>
          <a:stretch/>
        </p:blipFill>
        <p:spPr>
          <a:xfrm>
            <a:off x="2527122" y="2125744"/>
            <a:ext cx="5074791" cy="3355942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1D920946-3B65-4FE9-9BAD-7F5EC955679F}"/>
              </a:ext>
            </a:extLst>
          </p:cNvPr>
          <p:cNvSpPr/>
          <p:nvPr/>
        </p:nvSpPr>
        <p:spPr>
          <a:xfrm>
            <a:off x="4350406" y="6411724"/>
            <a:ext cx="1428225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300" spc="-15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  <a:ea typeface="+mj-ea"/>
              </a:rPr>
              <a:t>- 6 -</a:t>
            </a:r>
            <a:endParaRPr kumimoji="0" lang="en-US" altLang="ko-KR" sz="2300" b="0" i="0" u="none" strike="noStrike" kern="1200" cap="none" spc="-15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3110237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2925387" y="274653"/>
            <a:ext cx="3979655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300" b="0" i="0" u="none" strike="noStrike" kern="1200" cap="none" spc="-15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kumimoji="0" lang="ko-KR" altLang="en-US" sz="2300" b="0" i="0" u="none" strike="noStrike" kern="1200" cap="none" spc="-15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영상 인식</a:t>
            </a:r>
            <a:endParaRPr kumimoji="0" lang="en-US" altLang="ko-KR" sz="2300" b="0" i="0" u="none" strike="noStrike" kern="1200" cap="none" spc="-15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6AC8591-A984-4CC7-A800-26EB4EE0145B}"/>
              </a:ext>
            </a:extLst>
          </p:cNvPr>
          <p:cNvSpPr txBox="1"/>
          <p:nvPr/>
        </p:nvSpPr>
        <p:spPr>
          <a:xfrm>
            <a:off x="1898714" y="1121790"/>
            <a:ext cx="6108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Opencv</a:t>
            </a:r>
            <a:r>
              <a:rPr lang="en-US" altLang="ko-KR" dirty="0"/>
              <a:t> </a:t>
            </a:r>
            <a:r>
              <a:rPr lang="ko-KR" altLang="en-US" dirty="0"/>
              <a:t>인공지능 라이브러리를 활용해 사진으로 얼굴 인식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69D8402-531B-4531-A47C-89086329930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0" t="20069" r="22679"/>
          <a:stretch/>
        </p:blipFill>
        <p:spPr>
          <a:xfrm>
            <a:off x="2049373" y="1637048"/>
            <a:ext cx="5807252" cy="4551648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79DEB923-76AB-4D5C-8C47-751EC206177A}"/>
              </a:ext>
            </a:extLst>
          </p:cNvPr>
          <p:cNvSpPr/>
          <p:nvPr/>
        </p:nvSpPr>
        <p:spPr>
          <a:xfrm>
            <a:off x="4350406" y="6411724"/>
            <a:ext cx="1428225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300" spc="-15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  <a:ea typeface="+mj-ea"/>
              </a:rPr>
              <a:t>- 7-</a:t>
            </a:r>
            <a:endParaRPr kumimoji="0" lang="en-US" altLang="ko-KR" sz="2300" b="0" i="0" u="none" strike="noStrike" kern="1200" cap="none" spc="-15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2892004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2925387" y="274653"/>
            <a:ext cx="3979655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300" b="0" i="0" u="none" strike="noStrike" kern="1200" cap="none" spc="-15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kumimoji="0" lang="ko-KR" altLang="en-US" sz="2300" b="0" i="0" u="none" strike="noStrike" kern="1200" cap="none" spc="-15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</a:rPr>
              <a:t>영상 인식</a:t>
            </a:r>
            <a:endParaRPr kumimoji="0" lang="en-US" altLang="ko-KR" sz="2300" b="0" i="0" u="none" strike="noStrike" kern="1200" cap="none" spc="-15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AB10A5B-C048-4E9A-99E0-8A5A43326A9F}"/>
              </a:ext>
            </a:extLst>
          </p:cNvPr>
          <p:cNvSpPr txBox="1"/>
          <p:nvPr/>
        </p:nvSpPr>
        <p:spPr>
          <a:xfrm>
            <a:off x="1519679" y="970428"/>
            <a:ext cx="68666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Opencv</a:t>
            </a:r>
            <a:r>
              <a:rPr lang="en-US" altLang="ko-KR" dirty="0"/>
              <a:t> </a:t>
            </a:r>
            <a:r>
              <a:rPr lang="ko-KR" altLang="en-US" dirty="0"/>
              <a:t>인공지능 라이브러리를 활용해 카메라 영상으로 얼굴 인식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79011B8-5DCA-45C9-A959-F9D08A25DD6A}"/>
              </a:ext>
            </a:extLst>
          </p:cNvPr>
          <p:cNvSpPr/>
          <p:nvPr/>
        </p:nvSpPr>
        <p:spPr>
          <a:xfrm>
            <a:off x="4350406" y="6411724"/>
            <a:ext cx="1428225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300" spc="-15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  <a:ea typeface="+mj-ea"/>
              </a:rPr>
              <a:t>-8-</a:t>
            </a:r>
            <a:endParaRPr kumimoji="0" lang="en-US" altLang="ko-KR" sz="2300" b="0" i="0" u="none" strike="noStrike" kern="1200" cap="none" spc="-15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+mj-ea"/>
              <a:ea typeface="+mj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6E8FEE6-4A96-40B9-9522-F8365188D884}"/>
              </a:ext>
            </a:extLst>
          </p:cNvPr>
          <p:cNvSpPr txBox="1"/>
          <p:nvPr/>
        </p:nvSpPr>
        <p:spPr>
          <a:xfrm>
            <a:off x="876694" y="2059032"/>
            <a:ext cx="866401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Import</a:t>
            </a:r>
            <a:r>
              <a:rPr lang="ko-KR" altLang="en-US" dirty="0"/>
              <a:t> </a:t>
            </a:r>
            <a:r>
              <a:rPr lang="en-US" altLang="ko-KR" dirty="0"/>
              <a:t>cv2</a:t>
            </a:r>
          </a:p>
          <a:p>
            <a:r>
              <a:rPr lang="en-US" altLang="ko-KR" dirty="0" err="1"/>
              <a:t>Face_cascade</a:t>
            </a:r>
            <a:r>
              <a:rPr lang="en-US" altLang="ko-KR" dirty="0"/>
              <a:t> = cv2.CascadeClassifier(‘haarcascade_frontalface_default.xml’)</a:t>
            </a:r>
          </a:p>
          <a:p>
            <a:endParaRPr lang="en-US" altLang="ko-KR" dirty="0"/>
          </a:p>
          <a:p>
            <a:r>
              <a:rPr lang="en-US" altLang="ko-KR" dirty="0"/>
              <a:t>cap = cv2.VideoCapture(0)</a:t>
            </a:r>
          </a:p>
          <a:p>
            <a:endParaRPr lang="en-US" altLang="ko-KR" dirty="0"/>
          </a:p>
          <a:p>
            <a:r>
              <a:rPr lang="en-US" altLang="ko-KR" dirty="0"/>
              <a:t>While </a:t>
            </a:r>
            <a:r>
              <a:rPr lang="en-US" altLang="ko-KR" dirty="0" err="1"/>
              <a:t>cap.isOpened</a:t>
            </a:r>
            <a:r>
              <a:rPr lang="en-US" altLang="ko-KR" dirty="0"/>
              <a:t>():</a:t>
            </a:r>
          </a:p>
          <a:p>
            <a:r>
              <a:rPr lang="en-US" altLang="ko-KR" dirty="0"/>
              <a:t>	</a:t>
            </a:r>
            <a:r>
              <a:rPr lang="en-US" altLang="ko-KR" dirty="0" err="1"/>
              <a:t>ret,img</a:t>
            </a:r>
            <a:r>
              <a:rPr lang="en-US" altLang="ko-KR" dirty="0"/>
              <a:t> =</a:t>
            </a:r>
            <a:r>
              <a:rPr lang="en-US" altLang="ko-KR" dirty="0" err="1"/>
              <a:t>cap.read</a:t>
            </a:r>
            <a:r>
              <a:rPr lang="en-US" altLang="ko-KR" dirty="0"/>
              <a:t>()</a:t>
            </a:r>
          </a:p>
          <a:p>
            <a:endParaRPr lang="en-US" altLang="ko-KR" dirty="0"/>
          </a:p>
          <a:p>
            <a:r>
              <a:rPr lang="en-US" altLang="ko-KR" dirty="0"/>
              <a:t>	if ret :</a:t>
            </a:r>
          </a:p>
          <a:p>
            <a:r>
              <a:rPr lang="en-US" altLang="ko-KR" dirty="0"/>
              <a:t>	gray =cv2.cvtColor(</a:t>
            </a:r>
            <a:r>
              <a:rPr lang="en-US" altLang="ko-KR" dirty="0" err="1"/>
              <a:t>img</a:t>
            </a:r>
            <a:r>
              <a:rPr lang="en-US" altLang="ko-KR" dirty="0"/>
              <a:t>, cv2.COLOR_BGR2GRAY)</a:t>
            </a:r>
          </a:p>
          <a:p>
            <a:r>
              <a:rPr lang="en-US" altLang="ko-KR" dirty="0"/>
              <a:t>	faces = </a:t>
            </a:r>
            <a:r>
              <a:rPr lang="en-US" altLang="ko-KR" dirty="0" err="1"/>
              <a:t>face_cascade.detectMultiScale</a:t>
            </a:r>
            <a:r>
              <a:rPr lang="en-US" altLang="ko-KR" dirty="0"/>
              <a:t>(gray, 1.3,5)</a:t>
            </a:r>
          </a:p>
          <a:p>
            <a:r>
              <a:rPr lang="en-US" altLang="ko-KR" dirty="0"/>
              <a:t>	for (</a:t>
            </a:r>
            <a:r>
              <a:rPr lang="en-US" altLang="ko-KR" dirty="0" err="1"/>
              <a:t>x,y,w,h</a:t>
            </a:r>
            <a:r>
              <a:rPr lang="en-US" altLang="ko-KR" dirty="0"/>
              <a:t>) in faces:</a:t>
            </a:r>
          </a:p>
          <a:p>
            <a:r>
              <a:rPr lang="en-US" altLang="ko-KR" dirty="0"/>
              <a:t>		</a:t>
            </a:r>
            <a:r>
              <a:rPr lang="en-US" altLang="ko-KR" dirty="0" err="1"/>
              <a:t>img</a:t>
            </a:r>
            <a:r>
              <a:rPr lang="en-US" altLang="ko-KR" dirty="0"/>
              <a:t>= cv2.rectangle(</a:t>
            </a:r>
            <a:r>
              <a:rPr lang="en-US" altLang="ko-KR" dirty="0" err="1"/>
              <a:t>img</a:t>
            </a:r>
            <a:r>
              <a:rPr lang="en-US" altLang="ko-KR" dirty="0"/>
              <a:t>,(</a:t>
            </a:r>
            <a:r>
              <a:rPr lang="en-US" altLang="ko-KR" dirty="0" err="1"/>
              <a:t>x,y</a:t>
            </a:r>
            <a:r>
              <a:rPr lang="en-US" altLang="ko-KR" dirty="0"/>
              <a:t>),(x +w, y+ h),(255,0,0),2)</a:t>
            </a:r>
          </a:p>
          <a:p>
            <a:endParaRPr lang="en-US" altLang="ko-KR" dirty="0"/>
          </a:p>
          <a:p>
            <a:r>
              <a:rPr lang="en-US" altLang="ko-KR" dirty="0"/>
              <a:t>…</a:t>
            </a:r>
            <a:r>
              <a:rPr lang="ko-KR" altLang="en-US" dirty="0"/>
              <a:t>생략</a:t>
            </a:r>
            <a:r>
              <a:rPr lang="en-US" altLang="ko-KR" dirty="0"/>
              <a:t>…</a:t>
            </a:r>
          </a:p>
          <a:p>
            <a:endParaRPr lang="en-US" altLang="ko-KR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8BDC2AF-DE93-4C71-A2F7-A9338D0D65B9}"/>
              </a:ext>
            </a:extLst>
          </p:cNvPr>
          <p:cNvSpPr txBox="1"/>
          <p:nvPr/>
        </p:nvSpPr>
        <p:spPr>
          <a:xfrm>
            <a:off x="3035433" y="1404593"/>
            <a:ext cx="86640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Haar</a:t>
            </a:r>
            <a:r>
              <a:rPr lang="en-US" altLang="ko-KR" dirty="0"/>
              <a:t> Cascade </a:t>
            </a:r>
            <a:r>
              <a:rPr lang="ko-KR" altLang="en-US" dirty="0"/>
              <a:t>머신 러닝 필터 이용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022240845"/>
      </p:ext>
    </p:extLst>
  </p:cSld>
  <p:clrMapOvr>
    <a:masterClrMapping/>
  </p:clrMapOvr>
</p:sld>
</file>

<file path=ppt/theme/theme1.xml><?xml version="1.0" encoding="utf-8"?>
<a:theme xmlns:a="http://schemas.openxmlformats.org/drawingml/2006/main" name="3_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3444</TotalTime>
  <Words>873</Words>
  <Application>Microsoft Office PowerPoint</Application>
  <PresentationFormat>A4 용지(210x297mm)</PresentationFormat>
  <Paragraphs>135</Paragraphs>
  <Slides>17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2" baseType="lpstr">
      <vt:lpstr>Arial</vt:lpstr>
      <vt:lpstr>맑은 고딕</vt:lpstr>
      <vt:lpstr>Calibri Light</vt:lpstr>
      <vt:lpstr>Calibri</vt:lpstr>
      <vt:lpstr>3_Office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HOME</dc:creator>
  <cp:lastModifiedBy>하주현</cp:lastModifiedBy>
  <cp:revision>705</cp:revision>
  <dcterms:created xsi:type="dcterms:W3CDTF">2017-09-07T10:48:07Z</dcterms:created>
  <dcterms:modified xsi:type="dcterms:W3CDTF">2021-02-01T07:02:32Z</dcterms:modified>
</cp:coreProperties>
</file>